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304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305" r:id="rId30"/>
    <p:sldId id="286" r:id="rId31"/>
    <p:sldId id="287" r:id="rId32"/>
    <p:sldId id="282" r:id="rId33"/>
    <p:sldId id="288" r:id="rId34"/>
    <p:sldId id="289" r:id="rId35"/>
    <p:sldId id="306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273" r:id="rId5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-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1A94E-8017-4A24-BB6F-D6B324CB0E0F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00278-632C-4451-AF02-8F3EE64D55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053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0278-632C-4451-AF02-8F3EE64D5509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35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0278-632C-4451-AF02-8F3EE64D5509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60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0278-632C-4451-AF02-8F3EE64D5509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12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0278-632C-4451-AF02-8F3EE64D5509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30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0278-632C-4451-AF02-8F3EE64D5509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894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310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14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36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52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64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839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21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020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162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488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722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F7E5F-92C0-46BF-BA55-5E7BAA531472}" type="datetimeFigureOut">
              <a:rPr kumimoji="1" lang="ja-JP" altLang="en-US" smtClean="0"/>
              <a:t>2016/8/12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F9106-885D-4341-BB65-2DCAA920AC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946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物理数学の直観的</a:t>
            </a:r>
            <a:r>
              <a:rPr lang="ja-JP" altLang="en-US" dirty="0" smtClean="0"/>
              <a:t>方法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46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04_e^(</a:t>
            </a:r>
            <a:r>
              <a:rPr kumimoji="1" lang="en-US" altLang="ja-JP" dirty="0" err="1" smtClean="0"/>
              <a:t>i</a:t>
            </a:r>
            <a:r>
              <a:rPr kumimoji="1" lang="en-US" altLang="ja-JP" dirty="0" smtClean="0"/>
              <a:t>π)</a:t>
            </a:r>
            <a:r>
              <a:rPr kumimoji="1" lang="ja-JP" altLang="en-US" dirty="0" smtClean="0"/>
              <a:t>の直観的イメージ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47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95424" cy="382503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" b="44036"/>
          <a:stretch/>
        </p:blipFill>
        <p:spPr>
          <a:xfrm>
            <a:off x="-1" y="3825038"/>
            <a:ext cx="2995424" cy="24487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51" y="1922170"/>
            <a:ext cx="2995424" cy="43756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128379" y="-2"/>
            <a:ext cx="2995424" cy="43756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t="44407" b="-1"/>
          <a:stretch/>
        </p:blipFill>
        <p:spPr>
          <a:xfrm>
            <a:off x="9191242" y="0"/>
            <a:ext cx="2995424" cy="243256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/>
          <a:srcRect b="26172"/>
          <a:stretch/>
        </p:blipFill>
        <p:spPr>
          <a:xfrm>
            <a:off x="9191241" y="2432568"/>
            <a:ext cx="2995425" cy="3230474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/>
          <a:srcRect t="56071" b="1"/>
          <a:stretch/>
        </p:blipFill>
        <p:spPr>
          <a:xfrm>
            <a:off x="3054851" y="0"/>
            <a:ext cx="2995424" cy="1922168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6"/>
          <a:srcRect b="55751"/>
          <a:stretch/>
        </p:blipFill>
        <p:spPr>
          <a:xfrm>
            <a:off x="6123046" y="4375667"/>
            <a:ext cx="2995424" cy="19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5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t="73828"/>
          <a:stretch/>
        </p:blipFill>
        <p:spPr>
          <a:xfrm>
            <a:off x="0" y="0"/>
            <a:ext cx="3004061" cy="114849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620"/>
            <a:ext cx="3004062" cy="438828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25185"/>
          <a:stretch/>
        </p:blipFill>
        <p:spPr>
          <a:xfrm>
            <a:off x="3062644" y="22122"/>
            <a:ext cx="3004062" cy="328309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t="70749"/>
          <a:stretch/>
        </p:blipFill>
        <p:spPr>
          <a:xfrm>
            <a:off x="6125288" y="22122"/>
            <a:ext cx="3004062" cy="125348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288" y="1275604"/>
            <a:ext cx="3004063" cy="44030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5"/>
          <a:srcRect t="1" b="29016"/>
          <a:stretch/>
        </p:blipFill>
        <p:spPr>
          <a:xfrm>
            <a:off x="3062644" y="3305217"/>
            <a:ext cx="3004062" cy="304179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/>
          <a:srcRect b="74598"/>
          <a:stretch/>
        </p:blipFill>
        <p:spPr>
          <a:xfrm>
            <a:off x="0" y="5546906"/>
            <a:ext cx="3004062" cy="11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7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kumimoji="1" lang="ja-JP" altLang="en-US" dirty="0" smtClean="0"/>
              <a:t>ベクトルの</a:t>
            </a:r>
            <a:r>
              <a:rPr kumimoji="1" lang="en-US" altLang="ja-JP" dirty="0" smtClean="0"/>
              <a:t>rot</a:t>
            </a:r>
            <a:r>
              <a:rPr kumimoji="1" lang="ja-JP" altLang="en-US" dirty="0" smtClean="0"/>
              <a:t>と電磁気学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709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3728409" cy="4825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028700"/>
            <a:ext cx="3728409" cy="543726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6465964"/>
            <a:ext cx="3728409" cy="959517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057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rot</a:t>
            </a:r>
            <a:r>
              <a:rPr kumimoji="1" lang="ja-JP" altLang="en-US" dirty="0" smtClean="0"/>
              <a:t>の意味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1" y="1028702"/>
            <a:ext cx="12192000" cy="4913000"/>
            <a:chOff x="0" y="1028701"/>
            <a:chExt cx="15329855" cy="6177459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28701"/>
              <a:ext cx="3728409" cy="4258428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7150" y="1028701"/>
              <a:ext cx="3728409" cy="5409848"/>
            </a:xfrm>
            <a:prstGeom prst="rect">
              <a:avLst/>
            </a:prstGeom>
          </p:spPr>
        </p:pic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4300" y="1028701"/>
              <a:ext cx="3728407" cy="5409846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1448" y="1028702"/>
              <a:ext cx="3728407" cy="5409845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01448" y="6438547"/>
              <a:ext cx="3728407" cy="767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7646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ベクトル・ポテンシャル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2"/>
            <a:ext cx="2990697" cy="33865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5227"/>
            <a:ext cx="2990697" cy="270482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101" y="1028702"/>
            <a:ext cx="2990697" cy="125345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101" y="2282156"/>
            <a:ext cx="2990697" cy="430279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202" y="1028702"/>
            <a:ext cx="2990697" cy="43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8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06_ε-δ</a:t>
            </a:r>
            <a:r>
              <a:rPr kumimoji="1" lang="ja-JP" altLang="en-US" dirty="0" smtClean="0"/>
              <a:t>論法と位相空間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486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3024817" cy="386998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28" y="1028700"/>
            <a:ext cx="3024817" cy="42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66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不等式の重要性と点列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1"/>
            <a:ext cx="2979494" cy="435239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835" y="1208795"/>
            <a:ext cx="2979494" cy="38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3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01_</a:t>
            </a:r>
            <a:r>
              <a:rPr lang="ja-JP" altLang="en-US" dirty="0" smtClean="0"/>
              <a:t>線積分，面積分，全微分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28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「連続」の表現方法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3001985" cy="29431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" y="1338352"/>
            <a:ext cx="3001985" cy="43926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228099"/>
            <a:ext cx="3017323" cy="44224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38" y="1228099"/>
            <a:ext cx="3017323" cy="29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74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なぜ＜と≤があいまいになるか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28701"/>
            <a:ext cx="3013933" cy="126319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91893"/>
            <a:ext cx="3013933" cy="324293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132" y="1060321"/>
            <a:ext cx="3013933" cy="9381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b="21496"/>
          <a:stretch/>
        </p:blipFill>
        <p:spPr>
          <a:xfrm>
            <a:off x="3060132" y="1998483"/>
            <a:ext cx="3013933" cy="344472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262" y="2044358"/>
            <a:ext cx="3013933" cy="308780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t="78486"/>
          <a:stretch/>
        </p:blipFill>
        <p:spPr>
          <a:xfrm>
            <a:off x="6120263" y="1090064"/>
            <a:ext cx="3013933" cy="9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0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sup</a:t>
            </a:r>
            <a:r>
              <a:rPr kumimoji="1" lang="ja-JP" altLang="en-US" dirty="0" smtClean="0"/>
              <a:t>の概念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2"/>
            <a:ext cx="3009557" cy="112120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13932"/>
            <a:ext cx="3009556" cy="37176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814" y="1096600"/>
            <a:ext cx="3009557" cy="2729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814" y="1369525"/>
            <a:ext cx="3009557" cy="441106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628" y="1096600"/>
            <a:ext cx="3009557" cy="441106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628" y="5507667"/>
            <a:ext cx="3009557" cy="7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03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コーシー列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28702"/>
            <a:ext cx="3022262" cy="324448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4293779"/>
            <a:ext cx="3022262" cy="7703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442" y="1028702"/>
            <a:ext cx="3022263" cy="325189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147" y="4324663"/>
            <a:ext cx="3022263" cy="3259304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884" y="1028702"/>
            <a:ext cx="3011969" cy="95231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649" y="2016311"/>
            <a:ext cx="3011969" cy="438507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884" y="6436679"/>
            <a:ext cx="3023734" cy="9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位相空間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028702"/>
            <a:ext cx="2975832" cy="32165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6963"/>
          <a:stretch/>
        </p:blipFill>
        <p:spPr>
          <a:xfrm>
            <a:off x="2" y="4260432"/>
            <a:ext cx="2975832" cy="143613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70629"/>
          <a:stretch/>
        </p:blipFill>
        <p:spPr>
          <a:xfrm>
            <a:off x="3070327" y="4141909"/>
            <a:ext cx="2976871" cy="12771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66" y="3932814"/>
            <a:ext cx="2976871" cy="191891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/>
          <a:srcRect t="33217"/>
          <a:stretch/>
        </p:blipFill>
        <p:spPr>
          <a:xfrm>
            <a:off x="6143766" y="1028702"/>
            <a:ext cx="2976871" cy="290411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3"/>
          <a:srcRect t="33387"/>
          <a:stretch/>
        </p:blipFill>
        <p:spPr>
          <a:xfrm>
            <a:off x="3071365" y="1189109"/>
            <a:ext cx="2975832" cy="289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62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07_</a:t>
            </a:r>
            <a:r>
              <a:rPr kumimoji="1" lang="ja-JP" altLang="en-US" dirty="0" smtClean="0"/>
              <a:t>フーリエ級数・フーリエ変換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064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1028702"/>
            <a:ext cx="2975831" cy="3508271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7914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基本となる発想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3"/>
            <a:ext cx="2940622" cy="429561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5065"/>
          <a:stretch/>
        </p:blipFill>
        <p:spPr>
          <a:xfrm>
            <a:off x="0" y="5324317"/>
            <a:ext cx="2940622" cy="152306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/>
          <a:srcRect b="29877"/>
          <a:stretch/>
        </p:blipFill>
        <p:spPr>
          <a:xfrm>
            <a:off x="3030833" y="3775153"/>
            <a:ext cx="2940622" cy="30571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6"/>
          <a:srcRect t="14154"/>
          <a:stretch/>
        </p:blipFill>
        <p:spPr>
          <a:xfrm>
            <a:off x="9092126" y="1028703"/>
            <a:ext cx="2921701" cy="36728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2499" y="4700653"/>
            <a:ext cx="2921328" cy="282824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1480" y="2343905"/>
            <a:ext cx="2940622" cy="435972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37004"/>
          <a:stretch/>
        </p:blipFill>
        <p:spPr>
          <a:xfrm>
            <a:off x="3030833" y="1028703"/>
            <a:ext cx="2940622" cy="274645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t="70014"/>
          <a:stretch/>
        </p:blipFill>
        <p:spPr>
          <a:xfrm>
            <a:off x="6061480" y="1028703"/>
            <a:ext cx="2940622" cy="130729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6"/>
          <a:srcRect b="86526"/>
          <a:stretch/>
        </p:blipFill>
        <p:spPr>
          <a:xfrm>
            <a:off x="6070940" y="6751403"/>
            <a:ext cx="2921701" cy="5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97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フーリエ級数への移行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2"/>
            <a:ext cx="2993744" cy="126940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2217"/>
            <a:ext cx="2993744" cy="438055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/>
          <a:srcRect t="30429"/>
          <a:stretch/>
        </p:blipFill>
        <p:spPr>
          <a:xfrm>
            <a:off x="3048830" y="1028702"/>
            <a:ext cx="2993744" cy="305270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6"/>
          <a:srcRect b="3510"/>
          <a:stretch/>
        </p:blipFill>
        <p:spPr>
          <a:xfrm>
            <a:off x="3048830" y="4081405"/>
            <a:ext cx="2993744" cy="423387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661" y="1230215"/>
            <a:ext cx="2993744" cy="433652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8"/>
          <a:srcRect b="39947"/>
          <a:stretch/>
        </p:blipFill>
        <p:spPr>
          <a:xfrm>
            <a:off x="6097661" y="5566742"/>
            <a:ext cx="2981111" cy="261076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5"/>
          <a:srcRect b="68873"/>
          <a:stretch/>
        </p:blipFill>
        <p:spPr>
          <a:xfrm>
            <a:off x="-1" y="6703417"/>
            <a:ext cx="2993744" cy="1365804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6"/>
          <a:srcRect t="96490"/>
          <a:stretch/>
        </p:blipFill>
        <p:spPr>
          <a:xfrm>
            <a:off x="6097661" y="1076198"/>
            <a:ext cx="2993744" cy="154018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6491" y="2686784"/>
            <a:ext cx="2981111" cy="434745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8"/>
          <a:srcRect t="61861"/>
          <a:stretch/>
        </p:blipFill>
        <p:spPr>
          <a:xfrm>
            <a:off x="9146491" y="1028702"/>
            <a:ext cx="2981111" cy="165808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5321" y="1076198"/>
            <a:ext cx="2968479" cy="433630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5321" y="5412505"/>
            <a:ext cx="2968479" cy="255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52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フーリエ級数への移行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/>
          <a:srcRect t="22690" b="-689"/>
          <a:stretch/>
        </p:blipFill>
        <p:spPr>
          <a:xfrm>
            <a:off x="0" y="1028702"/>
            <a:ext cx="2981111" cy="3390898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99" y="1028702"/>
            <a:ext cx="2981111" cy="434745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8" y="1034274"/>
            <a:ext cx="2968479" cy="433630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035" y="5460257"/>
            <a:ext cx="2968479" cy="255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7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92100" y="225426"/>
            <a:ext cx="10515600" cy="51266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600"/>
            <a:ext cx="2983495" cy="38536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409" y="1244600"/>
            <a:ext cx="2983495" cy="41477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818" y="1244600"/>
            <a:ext cx="2978985" cy="43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83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フーリエ級数の区間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64524"/>
            <a:ext cx="2990710" cy="157598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699067"/>
            <a:ext cx="2990710" cy="434679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48" y="1160551"/>
            <a:ext cx="3003384" cy="437257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648" y="5533125"/>
            <a:ext cx="2990709" cy="10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43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スペクトル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066"/>
            <a:ext cx="2970675" cy="30143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4935"/>
          <a:stretch/>
        </p:blipFill>
        <p:spPr>
          <a:xfrm>
            <a:off x="0" y="3948427"/>
            <a:ext cx="2970675" cy="19326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17894"/>
          <a:stretch/>
        </p:blipFill>
        <p:spPr>
          <a:xfrm>
            <a:off x="6139630" y="934066"/>
            <a:ext cx="2983265" cy="361413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30" y="4548196"/>
            <a:ext cx="2982555" cy="35600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48218"/>
          <a:stretch/>
        </p:blipFill>
        <p:spPr>
          <a:xfrm>
            <a:off x="3069815" y="934066"/>
            <a:ext cx="2970675" cy="222071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85572"/>
          <a:stretch/>
        </p:blipFill>
        <p:spPr>
          <a:xfrm>
            <a:off x="3069815" y="3182993"/>
            <a:ext cx="2983265" cy="63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57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08_</a:t>
            </a:r>
            <a:r>
              <a:rPr kumimoji="1" lang="ja-JP" altLang="en-US" dirty="0" smtClean="0"/>
              <a:t>複素関数・複素積分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5397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複素積分の概要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874"/>
            <a:ext cx="3010748" cy="389390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37257"/>
          <a:stretch/>
        </p:blipFill>
        <p:spPr>
          <a:xfrm>
            <a:off x="3062281" y="889874"/>
            <a:ext cx="3010748" cy="274414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b="33877"/>
          <a:stretch/>
        </p:blipFill>
        <p:spPr>
          <a:xfrm>
            <a:off x="3062281" y="3634014"/>
            <a:ext cx="3010748" cy="286838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561" y="2118280"/>
            <a:ext cx="3010748" cy="434687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b="63297"/>
          <a:stretch/>
        </p:blipFill>
        <p:spPr>
          <a:xfrm>
            <a:off x="0" y="4783776"/>
            <a:ext cx="3010748" cy="160524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3114" y="704850"/>
            <a:ext cx="3008886" cy="434419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t="67417"/>
          <a:stretch/>
        </p:blipFill>
        <p:spPr>
          <a:xfrm>
            <a:off x="6122698" y="704850"/>
            <a:ext cx="3010748" cy="141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5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なぜ</a:t>
            </a:r>
            <a:r>
              <a:rPr kumimoji="1" lang="en-US" altLang="ja-JP" dirty="0" smtClean="0"/>
              <a:t>1/z</a:t>
            </a:r>
            <a:r>
              <a:rPr kumimoji="1" lang="ja-JP" altLang="en-US" dirty="0" smtClean="0"/>
              <a:t>以外の項は消えてなくなるか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850"/>
            <a:ext cx="3046447" cy="44705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194"/>
          <a:stretch/>
        </p:blipFill>
        <p:spPr>
          <a:xfrm>
            <a:off x="-1" y="5175374"/>
            <a:ext cx="3046447" cy="446187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640" y="704850"/>
            <a:ext cx="3008284" cy="44145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350"/>
          <a:stretch/>
        </p:blipFill>
        <p:spPr>
          <a:xfrm>
            <a:off x="3097642" y="720493"/>
            <a:ext cx="3046447" cy="445488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6"/>
          <a:srcRect t="2" b="-10"/>
          <a:stretch/>
        </p:blipFill>
        <p:spPr>
          <a:xfrm>
            <a:off x="3116724" y="5175375"/>
            <a:ext cx="3008283" cy="4414947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7"/>
          <a:srcRect b="-243"/>
          <a:stretch/>
        </p:blipFill>
        <p:spPr>
          <a:xfrm>
            <a:off x="6173098" y="5119372"/>
            <a:ext cx="2998741" cy="441119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8266" y="704850"/>
            <a:ext cx="2919545" cy="4081316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6144" y="4786166"/>
            <a:ext cx="2883788" cy="4233555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25153" y="720493"/>
            <a:ext cx="2773547" cy="406567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25151" y="4786167"/>
            <a:ext cx="2773548" cy="29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7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なぜ</a:t>
            </a:r>
            <a:r>
              <a:rPr kumimoji="1" lang="en-US" altLang="ja-JP" dirty="0" smtClean="0"/>
              <a:t>1/z</a:t>
            </a:r>
            <a:r>
              <a:rPr kumimoji="1" lang="ja-JP" altLang="en-US" dirty="0" smtClean="0"/>
              <a:t>以外の項は消えてなくなるか</a:t>
            </a:r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2"/>
          <a:srcRect t="10938" b="-243"/>
          <a:stretch/>
        </p:blipFill>
        <p:spPr>
          <a:xfrm>
            <a:off x="0" y="831850"/>
            <a:ext cx="2998741" cy="392986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/>
          <a:srcRect t="72970"/>
          <a:stretch/>
        </p:blipFill>
        <p:spPr>
          <a:xfrm>
            <a:off x="3065624" y="831850"/>
            <a:ext cx="2919545" cy="1103166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502" y="1935016"/>
            <a:ext cx="2883788" cy="4233555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5"/>
          <a:srcRect t="14481"/>
          <a:stretch/>
        </p:blipFill>
        <p:spPr>
          <a:xfrm>
            <a:off x="6052051" y="831850"/>
            <a:ext cx="2901667" cy="3637531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69381"/>
            <a:ext cx="2857718" cy="301459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b="27652"/>
          <a:stretch/>
        </p:blipFill>
        <p:spPr>
          <a:xfrm>
            <a:off x="0" y="4761712"/>
            <a:ext cx="2919545" cy="295275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5"/>
          <a:srcRect b="85547"/>
          <a:stretch/>
        </p:blipFill>
        <p:spPr>
          <a:xfrm>
            <a:off x="3065623" y="6168571"/>
            <a:ext cx="2901667" cy="6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91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コーシーの積分定理－なぜ積分路を変形できるのか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31716"/>
            <a:ext cx="2954060" cy="9291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60886"/>
            <a:ext cx="2954060" cy="418126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314" y="931716"/>
            <a:ext cx="2954060" cy="42908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628" y="927333"/>
            <a:ext cx="2954060" cy="429522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7941" y="927333"/>
            <a:ext cx="2954060" cy="425577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41" y="5183108"/>
            <a:ext cx="2954060" cy="25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51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コーシーの積分公式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838"/>
            <a:ext cx="2979159" cy="155588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8720"/>
            <a:ext cx="2979159" cy="43405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947" y="932838"/>
            <a:ext cx="2979159" cy="438033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947" y="5313176"/>
            <a:ext cx="2979159" cy="18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0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ローラン級数展開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836"/>
            <a:ext cx="2979159" cy="23515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4338"/>
            <a:ext cx="2979159" cy="43670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947" y="932836"/>
            <a:ext cx="2979159" cy="436707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894" y="932835"/>
            <a:ext cx="2979159" cy="436707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841" y="932835"/>
            <a:ext cx="2979159" cy="436707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2840" y="5259154"/>
            <a:ext cx="2979159" cy="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37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09_</a:t>
            </a:r>
            <a:r>
              <a:rPr kumimoji="1" lang="ja-JP" altLang="en-US" dirty="0" smtClean="0"/>
              <a:t>エントロピーと熱力学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761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600"/>
            <a:ext cx="2983495" cy="4299743"/>
          </a:xfrm>
          <a:prstGeom prst="rect">
            <a:avLst/>
          </a:prstGeom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92100" y="225426"/>
            <a:ext cx="10515600" cy="51266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線積分，面積分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295" y="1397001"/>
            <a:ext cx="2983495" cy="38338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590" y="1705658"/>
            <a:ext cx="2985534" cy="425877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590" y="1244600"/>
            <a:ext cx="2978578" cy="46105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992" y="1361742"/>
            <a:ext cx="2978578" cy="424885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8993" y="5644937"/>
            <a:ext cx="2978578" cy="10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2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836"/>
            <a:ext cx="2987513" cy="3856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9122"/>
            <a:ext cx="2987513" cy="11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05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エントロピー増大の法則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650"/>
            <a:ext cx="2987513" cy="304956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62" y="1009650"/>
            <a:ext cx="2987513" cy="436159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325" y="1009650"/>
            <a:ext cx="2987513" cy="436159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324" y="5400753"/>
            <a:ext cx="2987513" cy="314708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678837" y="4259992"/>
            <a:ext cx="172563" cy="1215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8368187" y="1332642"/>
            <a:ext cx="172563" cy="1215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36187" y="1504092"/>
            <a:ext cx="172563" cy="1215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758587" y="5079142"/>
            <a:ext cx="172563" cy="1215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169974" y="5574903"/>
            <a:ext cx="172563" cy="1215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793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熱力学におけるエントロピー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358"/>
            <a:ext cx="3013187" cy="39251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34548"/>
            <a:ext cx="3013187" cy="243647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604" y="1009358"/>
            <a:ext cx="3013187" cy="177482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604" y="2784187"/>
            <a:ext cx="3013187" cy="44169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209" y="1009358"/>
            <a:ext cx="3013187" cy="441695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209" y="5426314"/>
            <a:ext cx="3013187" cy="1014827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420311" y="1009358"/>
            <a:ext cx="172563" cy="1215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953250" y="3467100"/>
            <a:ext cx="5397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体積</a:t>
            </a:r>
            <a:r>
              <a:rPr kumimoji="1" lang="en-US" altLang="ja-JP" sz="600" dirty="0" smtClean="0"/>
              <a:t>10</a:t>
            </a:r>
            <a:r>
              <a:rPr kumimoji="1" lang="ja-JP" altLang="en-US" sz="600" dirty="0" smtClean="0"/>
              <a:t>倍</a:t>
            </a:r>
            <a:endParaRPr kumimoji="1" lang="ja-JP" altLang="en-US" sz="6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153400" y="3467100"/>
            <a:ext cx="609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体積</a:t>
            </a:r>
            <a:r>
              <a:rPr kumimoji="1" lang="en-US" altLang="ja-JP" sz="600" dirty="0" smtClean="0"/>
              <a:t>1/10</a:t>
            </a:r>
            <a:r>
              <a:rPr kumimoji="1" lang="ja-JP" altLang="en-US" sz="600" dirty="0" smtClean="0"/>
              <a:t>倍</a:t>
            </a:r>
            <a:endParaRPr kumimoji="1" lang="ja-JP" altLang="en-US" sz="600" dirty="0"/>
          </a:p>
        </p:txBody>
      </p:sp>
      <p:sp>
        <p:nvSpPr>
          <p:cNvPr id="3" name="正方形/長方形 2"/>
          <p:cNvSpPr/>
          <p:nvPr/>
        </p:nvSpPr>
        <p:spPr>
          <a:xfrm>
            <a:off x="9142138" y="3396901"/>
            <a:ext cx="139286" cy="139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49180" y="3559433"/>
            <a:ext cx="6959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T = 100 [K]</a:t>
            </a:r>
          </a:p>
          <a:p>
            <a:r>
              <a:rPr lang="en-US" altLang="ja-JP" sz="700" dirty="0" smtClean="0"/>
              <a:t>P = 1 .00[</a:t>
            </a:r>
            <a:r>
              <a:rPr lang="en-US" altLang="ja-JP" sz="700" dirty="0" err="1" smtClean="0"/>
              <a:t>atm</a:t>
            </a:r>
            <a:r>
              <a:rPr lang="en-US" altLang="ja-JP" sz="700" dirty="0" smtClean="0"/>
              <a:t>]</a:t>
            </a:r>
          </a:p>
          <a:p>
            <a:r>
              <a:rPr kumimoji="1" lang="en-US" altLang="ja-JP" sz="700" dirty="0" smtClean="0"/>
              <a:t>V = 1 [m^3]</a:t>
            </a:r>
            <a:endParaRPr kumimoji="1" lang="ja-JP" altLang="en-US" sz="700" dirty="0"/>
          </a:p>
        </p:txBody>
      </p:sp>
      <p:sp>
        <p:nvSpPr>
          <p:cNvPr id="15" name="正方形/長方形 14"/>
          <p:cNvSpPr/>
          <p:nvPr/>
        </p:nvSpPr>
        <p:spPr>
          <a:xfrm>
            <a:off x="9828356" y="3396396"/>
            <a:ext cx="138082" cy="138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766556" y="3549546"/>
            <a:ext cx="7079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T = 101 [K]</a:t>
            </a:r>
          </a:p>
          <a:p>
            <a:r>
              <a:rPr lang="en-US" altLang="ja-JP" sz="700" dirty="0" smtClean="0"/>
              <a:t>P = 1 .01[</a:t>
            </a:r>
            <a:r>
              <a:rPr lang="en-US" altLang="ja-JP" sz="700" dirty="0" err="1" smtClean="0"/>
              <a:t>atm</a:t>
            </a:r>
            <a:r>
              <a:rPr lang="en-US" altLang="ja-JP" sz="700" dirty="0" smtClean="0"/>
              <a:t>]</a:t>
            </a:r>
          </a:p>
          <a:p>
            <a:r>
              <a:rPr kumimoji="1" lang="en-US" altLang="ja-JP" sz="700" dirty="0" smtClean="0"/>
              <a:t>V = 1 [m^3]</a:t>
            </a:r>
            <a:endParaRPr kumimoji="1" lang="ja-JP" altLang="en-US" sz="7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01164" y="2438400"/>
            <a:ext cx="527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PV/T = </a:t>
            </a:r>
            <a:r>
              <a:rPr lang="en-US" altLang="ja-JP" sz="800" dirty="0" smtClean="0"/>
              <a:t>c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344701" y="4045494"/>
            <a:ext cx="849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1/100 = P / 101</a:t>
            </a:r>
          </a:p>
          <a:p>
            <a:r>
              <a:rPr lang="en-US" altLang="ja-JP" sz="800" dirty="0" smtClean="0"/>
              <a:t>P = 1.01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0513370" y="2971953"/>
            <a:ext cx="562525" cy="562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0481005" y="3534478"/>
            <a:ext cx="7079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00" dirty="0" smtClean="0"/>
              <a:t>T = 10.1 [K]</a:t>
            </a:r>
          </a:p>
          <a:p>
            <a:r>
              <a:rPr lang="en-US" altLang="ja-JP" sz="700" dirty="0" smtClean="0"/>
              <a:t>P = 1 .01[</a:t>
            </a:r>
            <a:r>
              <a:rPr lang="en-US" altLang="ja-JP" sz="700" dirty="0" err="1" smtClean="0"/>
              <a:t>atm</a:t>
            </a:r>
            <a:r>
              <a:rPr lang="en-US" altLang="ja-JP" sz="700" dirty="0" smtClean="0"/>
              <a:t>]</a:t>
            </a:r>
          </a:p>
          <a:p>
            <a:r>
              <a:rPr kumimoji="1" lang="en-US" altLang="ja-JP" sz="700" dirty="0" smtClean="0"/>
              <a:t>V = 1 [m^3]</a:t>
            </a:r>
            <a:endParaRPr kumimoji="1" lang="ja-JP" altLang="en-US" sz="7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194085" y="4041796"/>
            <a:ext cx="114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1.01*1/101 = PV / 10.1</a:t>
            </a:r>
          </a:p>
          <a:p>
            <a:r>
              <a:rPr lang="en-US" altLang="ja-JP" sz="800" dirty="0" smtClean="0"/>
              <a:t>PV =  0.101</a:t>
            </a:r>
          </a:p>
        </p:txBody>
      </p:sp>
    </p:spTree>
    <p:extLst>
      <p:ext uri="{BB962C8B-B14F-4D97-AF65-F5344CB8AC3E}">
        <p14:creationId xmlns:p14="http://schemas.microsoft.com/office/powerpoint/2010/main" val="374802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エントロピー概念の導入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357"/>
            <a:ext cx="2983223" cy="324436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592" y="1009357"/>
            <a:ext cx="2983223" cy="436860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84" y="1004930"/>
            <a:ext cx="2983224" cy="43730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184" y="5382390"/>
            <a:ext cx="2983224" cy="143407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930835" y="2767012"/>
            <a:ext cx="2207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>
                <a:solidFill>
                  <a:srgbClr val="FF0000"/>
                </a:solidFill>
              </a:rPr>
              <a:t>分子</a:t>
            </a:r>
            <a:r>
              <a:rPr lang="ja-JP" altLang="en-US" sz="600" dirty="0" smtClean="0">
                <a:solidFill>
                  <a:srgbClr val="FF0000"/>
                </a:solidFill>
              </a:rPr>
              <a:t>の量は同じ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　　　　↓</a:t>
            </a:r>
            <a:endParaRPr kumimoji="1" lang="en-US" altLang="ja-JP" sz="600" dirty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温度が高くなると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>
                <a:solidFill>
                  <a:srgbClr val="FF0000"/>
                </a:solidFill>
              </a:rPr>
              <a:t>体積</a:t>
            </a:r>
            <a:r>
              <a:rPr lang="ja-JP" altLang="en-US" sz="600" dirty="0" smtClean="0">
                <a:solidFill>
                  <a:srgbClr val="FF0000"/>
                </a:solidFill>
              </a:rPr>
              <a:t>が大きくなる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→これは掛け算で効く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>
                <a:solidFill>
                  <a:srgbClr val="FF0000"/>
                </a:solidFill>
              </a:rPr>
              <a:t>　　　　</a:t>
            </a:r>
            <a:r>
              <a:rPr lang="ja-JP" altLang="en-US" sz="600" dirty="0" smtClean="0">
                <a:solidFill>
                  <a:srgbClr val="FF0000"/>
                </a:solidFill>
              </a:rPr>
              <a:t>↓</a:t>
            </a:r>
            <a:endParaRPr lang="en-US" altLang="ja-JP" sz="600" dirty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温度が高いときと低い時で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同じ熱量を加えても，掛け算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で効くしかけの下では等価に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ならない．同じ土俵に持って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行こうと思ったら，加える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熱量は温度と比例して大きく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しなければならない．これによって気体に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与えられる乱雑さは，熱量を温度で割ることで正規化できる．</a:t>
            </a:r>
            <a:endParaRPr lang="en-US" altLang="ja-JP" sz="600" dirty="0" smtClean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38737" y="3600223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>
                <a:solidFill>
                  <a:srgbClr val="FF0000"/>
                </a:solidFill>
              </a:rPr>
              <a:t>T</a:t>
            </a:r>
            <a:r>
              <a:rPr kumimoji="1" lang="ja-JP" altLang="en-US" sz="600" dirty="0" smtClean="0">
                <a:solidFill>
                  <a:srgbClr val="FF0000"/>
                </a:solidFill>
              </a:rPr>
              <a:t>が大きくなれば，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 smtClean="0">
                <a:solidFill>
                  <a:srgbClr val="FF0000"/>
                </a:solidFill>
              </a:rPr>
              <a:t>足し算で必要な熱量も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 smtClean="0">
                <a:solidFill>
                  <a:srgbClr val="FF0000"/>
                </a:solidFill>
              </a:rPr>
              <a:t>増える．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5248918" y="3921930"/>
            <a:ext cx="114300" cy="182452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3069591" y="5459862"/>
            <a:ext cx="298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熱量が同一であれば，温度が低い対象に対してはエントロピーが大きくなる．</a:t>
            </a:r>
            <a:endParaRPr kumimoji="1" lang="en-US" altLang="ja-JP" sz="600" dirty="0" smtClean="0">
              <a:solidFill>
                <a:srgbClr val="FF0000"/>
              </a:solidFill>
            </a:endParaRPr>
          </a:p>
          <a:p>
            <a:r>
              <a:rPr lang="ja-JP" altLang="en-US" sz="600" dirty="0">
                <a:solidFill>
                  <a:srgbClr val="FF0000"/>
                </a:solidFill>
              </a:rPr>
              <a:t>温度</a:t>
            </a:r>
            <a:r>
              <a:rPr lang="ja-JP" altLang="en-US" sz="600" dirty="0" smtClean="0">
                <a:solidFill>
                  <a:srgbClr val="FF0000"/>
                </a:solidFill>
              </a:rPr>
              <a:t>が低くて落ち着いている状態なので，温度を少し上げれば相対的には大きく運動が</a:t>
            </a:r>
            <a:endParaRPr lang="en-US" altLang="ja-JP" sz="600" dirty="0" smtClean="0">
              <a:solidFill>
                <a:srgbClr val="FF0000"/>
              </a:solidFill>
            </a:endParaRPr>
          </a:p>
          <a:p>
            <a:r>
              <a:rPr kumimoji="1" lang="ja-JP" altLang="en-US" sz="600" dirty="0">
                <a:solidFill>
                  <a:srgbClr val="FF0000"/>
                </a:solidFill>
              </a:rPr>
              <a:t>促進されるよう</a:t>
            </a:r>
            <a:r>
              <a:rPr kumimoji="1" lang="ja-JP" altLang="en-US" sz="600" dirty="0" smtClean="0">
                <a:solidFill>
                  <a:srgbClr val="FF0000"/>
                </a:solidFill>
              </a:rPr>
              <a:t>に</a:t>
            </a:r>
            <a:r>
              <a:rPr lang="ja-JP" altLang="en-US" sz="600" dirty="0">
                <a:solidFill>
                  <a:srgbClr val="FF0000"/>
                </a:solidFill>
              </a:rPr>
              <a:t>なる</a:t>
            </a:r>
            <a:r>
              <a:rPr lang="ja-JP" altLang="en-US" sz="600" dirty="0" smtClean="0">
                <a:solidFill>
                  <a:srgbClr val="FF0000"/>
                </a:solidFill>
              </a:rPr>
              <a:t>．</a:t>
            </a:r>
            <a:endParaRPr lang="en-US" altLang="ja-JP" sz="600" dirty="0" smtClean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144223" y="4745767"/>
            <a:ext cx="172563" cy="1215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10487" y="4583843"/>
            <a:ext cx="97407" cy="1215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937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カルノー・サイクルについて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358"/>
            <a:ext cx="3003930" cy="27498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759246"/>
            <a:ext cx="3003930" cy="436327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690" y="1009358"/>
            <a:ext cx="3003930" cy="43677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59412"/>
          <a:stretch/>
        </p:blipFill>
        <p:spPr>
          <a:xfrm>
            <a:off x="6125380" y="1009358"/>
            <a:ext cx="3003930" cy="177279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379" y="2782153"/>
            <a:ext cx="3003931" cy="444795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b="40465"/>
          <a:stretch/>
        </p:blipFill>
        <p:spPr>
          <a:xfrm>
            <a:off x="3075389" y="5402489"/>
            <a:ext cx="3003930" cy="260035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378" y="7230110"/>
            <a:ext cx="3003931" cy="628419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557588" y="4083122"/>
            <a:ext cx="1314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エントロピー増大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（自動で体積増やして外に仕事をする）</a:t>
            </a:r>
            <a:endParaRPr kumimoji="1" lang="ja-JP" altLang="en-US" sz="5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167189" y="4546482"/>
            <a:ext cx="6044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エントロピー</a:t>
            </a:r>
            <a:endParaRPr kumimoji="1" lang="en-US" altLang="ja-JP" sz="500" dirty="0" smtClean="0"/>
          </a:p>
          <a:p>
            <a:r>
              <a:rPr lang="ja-JP" altLang="en-US" sz="500" dirty="0" smtClean="0"/>
              <a:t>一定で体積大→外へ仕事</a:t>
            </a:r>
            <a:endParaRPr lang="en-US" altLang="ja-JP" sz="5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10287" y="4351303"/>
            <a:ext cx="723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00" dirty="0" smtClean="0"/>
              <a:t>エントロピー</a:t>
            </a:r>
            <a:r>
              <a:rPr lang="ja-JP" altLang="en-US" sz="500" dirty="0" smtClean="0"/>
              <a:t>減少</a:t>
            </a:r>
            <a:endParaRPr lang="en-US" altLang="ja-JP" sz="500" dirty="0" smtClean="0"/>
          </a:p>
          <a:p>
            <a:pPr algn="ctr"/>
            <a:r>
              <a:rPr lang="ja-JP" altLang="en-US" sz="500" dirty="0" smtClean="0"/>
              <a:t>（自動で体積減らす</a:t>
            </a:r>
            <a:endParaRPr lang="en-US" altLang="ja-JP" sz="500" dirty="0" smtClean="0"/>
          </a:p>
          <a:p>
            <a:pPr algn="ctr"/>
            <a:r>
              <a:rPr lang="ja-JP" altLang="en-US" sz="500" dirty="0"/>
              <a:t>　</a:t>
            </a:r>
            <a:r>
              <a:rPr lang="ja-JP" altLang="en-US" sz="500" dirty="0" smtClean="0"/>
              <a:t>→仕事される）</a:t>
            </a:r>
            <a:endParaRPr lang="en-US" altLang="ja-JP" sz="5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49138" y="4179484"/>
            <a:ext cx="697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　　　エントロピー</a:t>
            </a:r>
            <a:endParaRPr kumimoji="1" lang="en-US" altLang="ja-JP" sz="500" dirty="0" smtClean="0"/>
          </a:p>
          <a:p>
            <a:r>
              <a:rPr lang="ja-JP" altLang="en-US" sz="500" dirty="0" smtClean="0"/>
              <a:t>　一定で体積小</a:t>
            </a:r>
            <a:endParaRPr lang="en-US" altLang="ja-JP" sz="500" dirty="0" smtClean="0"/>
          </a:p>
          <a:p>
            <a:r>
              <a:rPr lang="ja-JP" altLang="en-US" sz="500" dirty="0" smtClean="0"/>
              <a:t>→外から仕事</a:t>
            </a:r>
            <a:endParaRPr lang="en-US" altLang="ja-JP" sz="500" dirty="0" smtClean="0"/>
          </a:p>
          <a:p>
            <a:r>
              <a:rPr lang="ja-JP" altLang="en-US" sz="500" dirty="0"/>
              <a:t>　</a:t>
            </a:r>
            <a:r>
              <a:rPr lang="ja-JP" altLang="en-US" sz="500" dirty="0" smtClean="0"/>
              <a:t>　される</a:t>
            </a:r>
            <a:endParaRPr lang="en-US" altLang="ja-JP" sz="5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45704" y="4968655"/>
            <a:ext cx="990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ここは外部から機械で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押さないと行けない．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でも，押す時の仕事より楽</a:t>
            </a:r>
            <a:endParaRPr kumimoji="1" lang="ja-JP" altLang="en-US" sz="500" dirty="0"/>
          </a:p>
        </p:txBody>
      </p:sp>
      <p:cxnSp>
        <p:nvCxnSpPr>
          <p:cNvPr id="18" name="直線矢印コネクタ 17"/>
          <p:cNvCxnSpPr/>
          <p:nvPr/>
        </p:nvCxnSpPr>
        <p:spPr>
          <a:xfrm flipH="1" flipV="1">
            <a:off x="5457825" y="4732221"/>
            <a:ext cx="289221" cy="273910"/>
          </a:xfrm>
          <a:prstGeom prst="straightConnector1">
            <a:avLst/>
          </a:prstGeom>
          <a:ln w="6350">
            <a:solidFill>
              <a:srgbClr val="00B0F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/>
          <p:cNvSpPr/>
          <p:nvPr/>
        </p:nvSpPr>
        <p:spPr>
          <a:xfrm>
            <a:off x="4305301" y="4840647"/>
            <a:ext cx="1347787" cy="419966"/>
          </a:xfrm>
          <a:custGeom>
            <a:avLst/>
            <a:gdLst>
              <a:gd name="connsiteX0" fmla="*/ 1347787 w 1347787"/>
              <a:gd name="connsiteY0" fmla="*/ 423863 h 461963"/>
              <a:gd name="connsiteX1" fmla="*/ 1309687 w 1347787"/>
              <a:gd name="connsiteY1" fmla="*/ 461963 h 461963"/>
              <a:gd name="connsiteX2" fmla="*/ 0 w 1347787"/>
              <a:gd name="connsiteY2" fmla="*/ 461963 h 461963"/>
              <a:gd name="connsiteX3" fmla="*/ 0 w 1347787"/>
              <a:gd name="connsiteY3" fmla="*/ 0 h 46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7787" h="461963">
                <a:moveTo>
                  <a:pt x="1347787" y="423863"/>
                </a:moveTo>
                <a:lnTo>
                  <a:pt x="1309687" y="461963"/>
                </a:lnTo>
                <a:lnTo>
                  <a:pt x="0" y="461963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B0F0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414713" y="6316735"/>
            <a:ext cx="1095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エントロピー増大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（温度大より理想より増えない）</a:t>
            </a:r>
            <a:endParaRPr kumimoji="1" lang="ja-JP" altLang="en-US" sz="5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305301" y="6401373"/>
            <a:ext cx="804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エントロピー</a:t>
            </a:r>
            <a:r>
              <a:rPr lang="ja-JP" altLang="en-US" sz="500" dirty="0" smtClean="0"/>
              <a:t>一定で</a:t>
            </a:r>
            <a:endParaRPr lang="en-US" altLang="ja-JP" sz="500" dirty="0" smtClean="0"/>
          </a:p>
          <a:p>
            <a:r>
              <a:rPr lang="ja-JP" altLang="en-US" sz="500" dirty="0" smtClean="0"/>
              <a:t>体積大→外へ仕事</a:t>
            </a:r>
            <a:endParaRPr lang="en-US" altLang="ja-JP" sz="500" dirty="0" smtClean="0"/>
          </a:p>
          <a:p>
            <a:r>
              <a:rPr lang="ja-JP" altLang="en-US" sz="500" dirty="0"/>
              <a:t>　</a:t>
            </a:r>
            <a:r>
              <a:rPr lang="ja-JP" altLang="en-US" sz="500" dirty="0" smtClean="0"/>
              <a:t>　　（理想より小）</a:t>
            </a:r>
            <a:endParaRPr lang="en-US" altLang="ja-JP" sz="500" dirty="0" smtClean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16979" y="6626827"/>
            <a:ext cx="750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エントロピー減少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（理想より減らない）</a:t>
            </a:r>
            <a:endParaRPr kumimoji="1" lang="ja-JP" altLang="en-US" sz="5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317247" y="6374578"/>
            <a:ext cx="697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　　　エントロピー</a:t>
            </a:r>
            <a:endParaRPr kumimoji="1" lang="en-US" altLang="ja-JP" sz="500" dirty="0" smtClean="0"/>
          </a:p>
          <a:p>
            <a:r>
              <a:rPr lang="ja-JP" altLang="en-US" sz="500" dirty="0" smtClean="0"/>
              <a:t>　一定で体積小</a:t>
            </a:r>
            <a:endParaRPr lang="en-US" altLang="ja-JP" sz="500" dirty="0" smtClean="0"/>
          </a:p>
          <a:p>
            <a:r>
              <a:rPr lang="ja-JP" altLang="en-US" sz="500" dirty="0"/>
              <a:t>　</a:t>
            </a:r>
            <a:r>
              <a:rPr lang="ja-JP" altLang="en-US" sz="500" dirty="0" smtClean="0"/>
              <a:t>（理想より小）</a:t>
            </a:r>
            <a:endParaRPr lang="en-US" altLang="ja-JP" sz="500" dirty="0" smtClean="0"/>
          </a:p>
        </p:txBody>
      </p:sp>
    </p:spTree>
    <p:extLst>
      <p:ext uri="{BB962C8B-B14F-4D97-AF65-F5344CB8AC3E}">
        <p14:creationId xmlns:p14="http://schemas.microsoft.com/office/powerpoint/2010/main" val="2684772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331"/>
            <a:ext cx="3017890" cy="3548230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エントロピーの数学的性質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036" y="1008330"/>
            <a:ext cx="3017891" cy="44104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073" y="1008330"/>
            <a:ext cx="3017891" cy="441489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073" y="5418750"/>
            <a:ext cx="3017891" cy="11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6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情報理論とエントロピー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357"/>
            <a:ext cx="3016140" cy="294454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620" y="1009357"/>
            <a:ext cx="3016140" cy="438101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240" y="1009357"/>
            <a:ext cx="3016140" cy="208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77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統計力学における</a:t>
            </a:r>
            <a:r>
              <a:rPr kumimoji="1" lang="ja-JP" altLang="en-US" dirty="0" smtClean="0"/>
              <a:t>エントロピー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357"/>
            <a:ext cx="3016797" cy="209922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401" y="1009357"/>
            <a:ext cx="3016797" cy="440882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802" y="1009357"/>
            <a:ext cx="3016797" cy="27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09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場合の数とエントロピー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09358"/>
            <a:ext cx="3003929" cy="14306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451765"/>
            <a:ext cx="3003929" cy="437218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691" y="1009358"/>
            <a:ext cx="3003929" cy="437664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t="22679"/>
          <a:stretch/>
        </p:blipFill>
        <p:spPr>
          <a:xfrm>
            <a:off x="6125383" y="1009358"/>
            <a:ext cx="3003929" cy="338405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382" y="4393417"/>
            <a:ext cx="3003929" cy="260281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b="77553"/>
          <a:stretch/>
        </p:blipFill>
        <p:spPr>
          <a:xfrm>
            <a:off x="3062691" y="5386002"/>
            <a:ext cx="3003929" cy="98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1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12420" y="193675"/>
            <a:ext cx="1156716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エントロピーの概念の適用世界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357"/>
            <a:ext cx="2999134" cy="15930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9675"/>
          <a:stretch/>
        </p:blipFill>
        <p:spPr>
          <a:xfrm>
            <a:off x="-1" y="2625837"/>
            <a:ext cx="2999134" cy="308237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70294"/>
          <a:stretch/>
        </p:blipFill>
        <p:spPr>
          <a:xfrm>
            <a:off x="3046067" y="1154852"/>
            <a:ext cx="2999134" cy="130202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066" y="2456873"/>
            <a:ext cx="2999133" cy="342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8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02_</a:t>
            </a:r>
            <a:r>
              <a:rPr kumimoji="1" lang="ja-JP" altLang="en-US" dirty="0" smtClean="0"/>
              <a:t>テイラー展開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240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53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92001" cy="8192608"/>
            <a:chOff x="-1" y="0"/>
            <a:chExt cx="15160632" cy="10187426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721101" cy="4769941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4769941"/>
              <a:ext cx="3721101" cy="5417485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5875" y="591954"/>
              <a:ext cx="3721101" cy="5417485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5"/>
            <a:srcRect b="40004"/>
            <a:stretch/>
          </p:blipFill>
          <p:spPr>
            <a:xfrm>
              <a:off x="3825874" y="6009439"/>
              <a:ext cx="3721102" cy="3250265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3653" y="2039147"/>
              <a:ext cx="3721102" cy="5326284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7"/>
            <a:srcRect b="56069"/>
            <a:stretch/>
          </p:blipFill>
          <p:spPr>
            <a:xfrm>
              <a:off x="7613653" y="7365432"/>
              <a:ext cx="3721102" cy="2408016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9529" y="2962649"/>
              <a:ext cx="3721102" cy="5435727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3"/>
            <a:srcRect t="89616"/>
            <a:stretch/>
          </p:blipFill>
          <p:spPr>
            <a:xfrm>
              <a:off x="3895725" y="29385"/>
              <a:ext cx="3721101" cy="562569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5"/>
            <a:srcRect t="62902"/>
            <a:stretch/>
          </p:blipFill>
          <p:spPr>
            <a:xfrm>
              <a:off x="7613653" y="29385"/>
              <a:ext cx="3721102" cy="2009762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7"/>
            <a:srcRect t="46109"/>
            <a:stretch/>
          </p:blipFill>
          <p:spPr>
            <a:xfrm>
              <a:off x="11439529" y="0"/>
              <a:ext cx="3721102" cy="2953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81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03_</a:t>
            </a:r>
            <a:r>
              <a:rPr kumimoji="1" lang="ja-JP" altLang="en-US" dirty="0" smtClean="0"/>
              <a:t>行列式と固有値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50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行列式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41186"/>
            <a:ext cx="2959003" cy="36479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" b="73859"/>
          <a:stretch/>
        </p:blipFill>
        <p:spPr>
          <a:xfrm>
            <a:off x="1" y="4489173"/>
            <a:ext cx="2959003" cy="11374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b="64729"/>
          <a:stretch/>
        </p:blipFill>
        <p:spPr>
          <a:xfrm>
            <a:off x="3077667" y="4105199"/>
            <a:ext cx="2959003" cy="153479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333" y="3640117"/>
            <a:ext cx="2959003" cy="190739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36300"/>
          <a:stretch/>
        </p:blipFill>
        <p:spPr>
          <a:xfrm>
            <a:off x="6155333" y="868219"/>
            <a:ext cx="2959003" cy="277189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25947" b="-279"/>
          <a:stretch/>
        </p:blipFill>
        <p:spPr>
          <a:xfrm>
            <a:off x="3077667" y="868219"/>
            <a:ext cx="2959003" cy="32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3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51117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固有値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01104"/>
            <a:ext cx="3004737" cy="226091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2021"/>
            <a:ext cx="3004738" cy="43819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418" y="701104"/>
            <a:ext cx="3004738" cy="422725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t="78357"/>
          <a:stretch/>
        </p:blipFill>
        <p:spPr>
          <a:xfrm>
            <a:off x="6124843" y="685393"/>
            <a:ext cx="3004738" cy="95317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840" y="1638564"/>
            <a:ext cx="3004739" cy="440400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7"/>
          <a:srcRect t="32674"/>
          <a:stretch/>
        </p:blipFill>
        <p:spPr>
          <a:xfrm>
            <a:off x="9187261" y="701104"/>
            <a:ext cx="3004739" cy="296503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260" y="3648561"/>
            <a:ext cx="3004739" cy="341715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/>
          <a:srcRect b="36870"/>
          <a:stretch/>
        </p:blipFill>
        <p:spPr>
          <a:xfrm>
            <a:off x="3062417" y="4928358"/>
            <a:ext cx="3004738" cy="278024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7"/>
          <a:srcRect b="67847"/>
          <a:stretch/>
        </p:blipFill>
        <p:spPr>
          <a:xfrm>
            <a:off x="6124839" y="6042570"/>
            <a:ext cx="3004739" cy="14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76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429</Words>
  <Application>Microsoft Office PowerPoint</Application>
  <PresentationFormat>ワイド画面</PresentationFormat>
  <Paragraphs>111</Paragraphs>
  <Slides>50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5" baseType="lpstr">
      <vt:lpstr>ＭＳ Ｐゴシック</vt:lpstr>
      <vt:lpstr>Arial</vt:lpstr>
      <vt:lpstr>Calibri</vt:lpstr>
      <vt:lpstr>Calibri Light</vt:lpstr>
      <vt:lpstr>Office テーマ</vt:lpstr>
      <vt:lpstr>物理数学の直観的方法</vt:lpstr>
      <vt:lpstr>01_線積分，面積分，全微分</vt:lpstr>
      <vt:lpstr>はじめに</vt:lpstr>
      <vt:lpstr>線積分，面積分</vt:lpstr>
      <vt:lpstr>02_テイラー展開</vt:lpstr>
      <vt:lpstr>PowerPoint プレゼンテーション</vt:lpstr>
      <vt:lpstr>03_行列式と固有値</vt:lpstr>
      <vt:lpstr>行列式</vt:lpstr>
      <vt:lpstr>固有値</vt:lpstr>
      <vt:lpstr>04_e^(iπ)の直観的イメージ</vt:lpstr>
      <vt:lpstr>PowerPoint プレゼンテーション</vt:lpstr>
      <vt:lpstr>PowerPoint プレゼンテーション</vt:lpstr>
      <vt:lpstr>05_ベクトルのrotと電磁気学</vt:lpstr>
      <vt:lpstr>はじめに</vt:lpstr>
      <vt:lpstr>rotの意味</vt:lpstr>
      <vt:lpstr>ベクトル・ポテンシャル</vt:lpstr>
      <vt:lpstr>06_ε-δ論法と位相空間</vt:lpstr>
      <vt:lpstr>はじめに</vt:lpstr>
      <vt:lpstr>不等式の重要性と点列</vt:lpstr>
      <vt:lpstr>「連続」の表現方法</vt:lpstr>
      <vt:lpstr>なぜ＜と≤があいまいになるか</vt:lpstr>
      <vt:lpstr>supの概念</vt:lpstr>
      <vt:lpstr>コーシー列</vt:lpstr>
      <vt:lpstr>位相空間</vt:lpstr>
      <vt:lpstr>07_フーリエ級数・フーリエ変換</vt:lpstr>
      <vt:lpstr>はじめに</vt:lpstr>
      <vt:lpstr>基本となる発想</vt:lpstr>
      <vt:lpstr>フーリエ級数への移行</vt:lpstr>
      <vt:lpstr>フーリエ級数への移行</vt:lpstr>
      <vt:lpstr>フーリエ級数の区間</vt:lpstr>
      <vt:lpstr>スペクトル</vt:lpstr>
      <vt:lpstr>08_複素関数・複素積分</vt:lpstr>
      <vt:lpstr>複素積分の概要</vt:lpstr>
      <vt:lpstr>なぜ1/z以外の項は消えてなくなるか</vt:lpstr>
      <vt:lpstr>なぜ1/z以外の項は消えてなくなるか</vt:lpstr>
      <vt:lpstr>コーシーの積分定理－なぜ積分路を変形できるのか</vt:lpstr>
      <vt:lpstr>コーシーの積分公式</vt:lpstr>
      <vt:lpstr>ローラン級数展開</vt:lpstr>
      <vt:lpstr>09_エントロピーと熱力学</vt:lpstr>
      <vt:lpstr>はじめに</vt:lpstr>
      <vt:lpstr>エントロピー増大の法則</vt:lpstr>
      <vt:lpstr>熱力学におけるエントロピー</vt:lpstr>
      <vt:lpstr>エントロピー概念の導入</vt:lpstr>
      <vt:lpstr>カルノー・サイクルについて</vt:lpstr>
      <vt:lpstr>エントロピーの数学的性質</vt:lpstr>
      <vt:lpstr>情報理論とエントロピー</vt:lpstr>
      <vt:lpstr>統計力学におけるエントロピー</vt:lpstr>
      <vt:lpstr>場合の数とエントロピー</vt:lpstr>
      <vt:lpstr>エントロピーの概念の適用世界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物理数学の直観的方法</dc:title>
  <dc:creator>morita</dc:creator>
  <cp:lastModifiedBy>morita</cp:lastModifiedBy>
  <cp:revision>258</cp:revision>
  <dcterms:created xsi:type="dcterms:W3CDTF">2016-07-14T14:58:51Z</dcterms:created>
  <dcterms:modified xsi:type="dcterms:W3CDTF">2016-08-12T14:55:31Z</dcterms:modified>
</cp:coreProperties>
</file>